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794500" cy="99314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14"/>
      </p:cViewPr>
      <p:guideLst>
        <p:guide orient="horz" pos="3128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5B04C-2152-46C4-872B-6142157F73AC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5" name="Rectangle 15"/>
          <p:cNvSpPr/>
          <p:nvPr userDrawn="1"/>
        </p:nvSpPr>
        <p:spPr>
          <a:xfrm>
            <a:off x="5700713" y="1336675"/>
            <a:ext cx="3427412" cy="4311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  <p:sp>
        <p:nvSpPr>
          <p:cNvPr id="16" name="Rectangle 16"/>
          <p:cNvSpPr/>
          <p:nvPr userDrawn="1"/>
        </p:nvSpPr>
        <p:spPr>
          <a:xfrm>
            <a:off x="20638" y="5649913"/>
            <a:ext cx="4619625" cy="11969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bg-BG" sz="800" cap="small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cap="small" dirty="0"/>
              <a:t>Този документ е създаден в рамките на проект „</a:t>
            </a:r>
            <a:r>
              <a:rPr lang="bg-BG" sz="800" cap="small" dirty="0"/>
              <a:t>Повишаване на компетентността на съдии, съдебни </a:t>
            </a:r>
            <a:r>
              <a:rPr lang="bg-BG" sz="800" cap="small" dirty="0" err="1"/>
              <a:t>помощници</a:t>
            </a:r>
            <a:r>
              <a:rPr lang="bg-BG" sz="800" cap="small" dirty="0"/>
              <a:t> и съдебни служители от ВАС и административните съдилища</a:t>
            </a:r>
            <a:r>
              <a:rPr lang="ru-RU" sz="800" cap="small" dirty="0"/>
              <a:t>”, Договор № </a:t>
            </a:r>
            <a:r>
              <a:rPr lang="bg-BG" sz="800" cap="small" dirty="0"/>
              <a:t>1</a:t>
            </a:r>
            <a:r>
              <a:rPr lang="en-US" sz="800" cap="small" dirty="0"/>
              <a:t>3</a:t>
            </a:r>
            <a:r>
              <a:rPr lang="bg-BG" sz="800" cap="small" dirty="0"/>
              <a:t>-</a:t>
            </a:r>
            <a:r>
              <a:rPr lang="en-US" sz="800" cap="small" dirty="0"/>
              <a:t>24</a:t>
            </a:r>
            <a:r>
              <a:rPr lang="bg-BG" sz="800" cap="small" dirty="0"/>
              <a:t>-</a:t>
            </a:r>
            <a:r>
              <a:rPr lang="en-US" sz="800" cap="small" dirty="0"/>
              <a:t>2</a:t>
            </a:r>
            <a:r>
              <a:rPr lang="bg-BG" sz="800" cap="small" dirty="0"/>
              <a:t>/</a:t>
            </a:r>
            <a:r>
              <a:rPr lang="en-US" sz="800" cap="small" dirty="0"/>
              <a:t>10</a:t>
            </a:r>
            <a:r>
              <a:rPr lang="bg-BG" sz="800" cap="small" dirty="0"/>
              <a:t>.0</a:t>
            </a:r>
            <a:r>
              <a:rPr lang="en-US" sz="800" cap="small" dirty="0"/>
              <a:t>9</a:t>
            </a:r>
            <a:r>
              <a:rPr lang="bg-BG" sz="800" cap="small" dirty="0"/>
              <a:t>.201</a:t>
            </a:r>
            <a:r>
              <a:rPr lang="en-US" sz="800" cap="small" dirty="0"/>
              <a:t>3 </a:t>
            </a:r>
            <a:r>
              <a:rPr lang="ru-RU" sz="800" cap="small" dirty="0"/>
              <a:t>г., </a:t>
            </a:r>
            <a:r>
              <a:rPr lang="bg-BG" sz="800" cap="small" dirty="0"/>
              <a:t>финансиран от Оперативна програма „Административен капацитет”, </a:t>
            </a:r>
            <a:r>
              <a:rPr lang="bg-BG" sz="800" cap="small" dirty="0" err="1"/>
              <a:t>съфинансирана</a:t>
            </a:r>
            <a:r>
              <a:rPr lang="bg-BG" sz="800" cap="small" dirty="0"/>
              <a:t> от Европейския съюз чрез Европейския социален фонд</a:t>
            </a:r>
          </a:p>
        </p:txBody>
      </p:sp>
      <p:sp>
        <p:nvSpPr>
          <p:cNvPr id="17" name="Rectangle 17"/>
          <p:cNvSpPr/>
          <p:nvPr userDrawn="1"/>
        </p:nvSpPr>
        <p:spPr>
          <a:xfrm>
            <a:off x="4643438" y="5651500"/>
            <a:ext cx="2232025" cy="1206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  <p:sp>
        <p:nvSpPr>
          <p:cNvPr id="18" name="Rectangle 18"/>
          <p:cNvSpPr/>
          <p:nvPr userDrawn="1"/>
        </p:nvSpPr>
        <p:spPr>
          <a:xfrm>
            <a:off x="6875463" y="5651500"/>
            <a:ext cx="2232025" cy="1206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bg-BG" sz="1100" cap="small" dirty="0">
                <a:latin typeface="Cambria" pitchFamily="18" charset="0"/>
              </a:rPr>
              <a:t> </a:t>
            </a: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  <a:p>
            <a:pPr algn="r">
              <a:defRPr/>
            </a:pPr>
            <a:endParaRPr lang="bg-BG" sz="1100" cap="small" dirty="0">
              <a:latin typeface="Cambria" pitchFamily="18" charset="0"/>
            </a:endParaRPr>
          </a:p>
        </p:txBody>
      </p:sp>
      <p:pic>
        <p:nvPicPr>
          <p:cNvPr id="19" name="Picture 12" descr="http://mezdra.bg/wp-content/uploads/2012/01/OPAK_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115888"/>
            <a:ext cx="2482850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http://www.carlsbergbulgaria.bg/SiteCollectionImages/logo%20ESF_BG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8563" y="125413"/>
            <a:ext cx="155733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6" descr="http://www.europe.bg/upload/docs/logo_EU_BG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8" y="95250"/>
            <a:ext cx="1743075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4"/>
          <p:cNvSpPr/>
          <p:nvPr userDrawn="1"/>
        </p:nvSpPr>
        <p:spPr>
          <a:xfrm>
            <a:off x="20638" y="1347788"/>
            <a:ext cx="5680075" cy="43005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6364AE-B9AD-49EB-AFCA-3F6DC81D460F}" type="datetimeFigureOut">
              <a:rPr lang="bg-BG" smtClean="0"/>
              <a:pPr/>
              <a:t>15.9.2014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94EF5-0730-464B-AE4D-88E5C4BD6624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7" name="Rectangle 8"/>
          <p:cNvSpPr/>
          <p:nvPr userDrawn="1"/>
        </p:nvSpPr>
        <p:spPr>
          <a:xfrm>
            <a:off x="34925" y="6396038"/>
            <a:ext cx="73596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Този документ е създаден в рамките на проект „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Повишаване на компетентността на съдии, съдебни </a:t>
            </a:r>
            <a:r>
              <a:rPr lang="bg-BG" sz="800" i="1" cap="small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помощници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и съдебни служители от ВАС и административните съдилища</a:t>
            </a: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”, Договор № 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1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3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24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-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2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/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10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.0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9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.201</a:t>
            </a:r>
            <a:r>
              <a:rPr lang="en-US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3 </a:t>
            </a:r>
            <a:r>
              <a:rPr lang="ru-RU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г., 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финансиран от Оперативна програма „Административен капацитет”, </a:t>
            </a:r>
            <a:r>
              <a:rPr lang="bg-BG" sz="800" i="1" cap="small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съфинансирана</a:t>
            </a:r>
            <a:r>
              <a:rPr lang="bg-BG" sz="800" i="1" cap="small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от Европейския съюз чрез Европейския социален фонд</a:t>
            </a:r>
          </a:p>
        </p:txBody>
      </p:sp>
      <p:cxnSp>
        <p:nvCxnSpPr>
          <p:cNvPr id="8" name="Straight Connector 9"/>
          <p:cNvCxnSpPr/>
          <p:nvPr userDrawn="1"/>
        </p:nvCxnSpPr>
        <p:spPr>
          <a:xfrm>
            <a:off x="20638" y="6237288"/>
            <a:ext cx="90519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0"/>
          <p:cNvCxnSpPr/>
          <p:nvPr userDrawn="1"/>
        </p:nvCxnSpPr>
        <p:spPr>
          <a:xfrm>
            <a:off x="34925" y="6308725"/>
            <a:ext cx="9051925" cy="0"/>
          </a:xfrm>
          <a:prstGeom prst="line">
            <a:avLst/>
          </a:prstGeom>
          <a:ln>
            <a:solidFill>
              <a:srgbClr val="F6E508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" name="Picture 12" descr="http://mezdra.bg/wp-content/uploads/2012/01/OPAK_logo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17963" y="95250"/>
            <a:ext cx="14573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http://www.carlsbergbulgaria.bg/SiteCollectionImages/logo%20ESF_BG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51800" y="125413"/>
            <a:ext cx="912813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http://www.europe.bg/upload/docs/logo_EU_BG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7325" y="95250"/>
            <a:ext cx="10223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24524" y="2600325"/>
            <a:ext cx="27359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  <a:defRPr/>
            </a:pP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ВЪТРЕОБЩНОСТНИ ДОСТАВКИ И ПРИДОБИВАНИЯ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9388" y="1484313"/>
            <a:ext cx="55006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ОБУЧЕНИЕ НА ТЕМА</a:t>
            </a:r>
          </a:p>
          <a:p>
            <a:pPr algn="r"/>
            <a:endParaRPr lang="ru-RU" sz="2000" b="1" dirty="0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„Данъчно национално право.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Практика на Съда на Европейския съюз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по данъчни производства - правен режим на облагането с ДДС. Съотношение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между данъчното облагане и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свободата на движение на стоки,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услуги и капитали. Европейска </a:t>
            </a:r>
          </a:p>
          <a:p>
            <a:pPr algn="r"/>
            <a:r>
              <a:rPr lang="bg-BG" sz="2000" b="1" dirty="0">
                <a:solidFill>
                  <a:srgbClr val="FFFF99"/>
                </a:solidFill>
                <a:latin typeface="Cambria" pitchFamily="18" charset="0"/>
              </a:rPr>
              <a:t>акцизна и митническа политика“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43438" y="5661025"/>
            <a:ext cx="2187575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ЛЕКТОР</a:t>
            </a:r>
          </a:p>
          <a:p>
            <a:pPr algn="r"/>
            <a:endParaRPr lang="ru-RU" sz="1200" b="1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Николай Ангелов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875463" y="5668963"/>
            <a:ext cx="2189162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12 – 14.09.2014 г.</a:t>
            </a:r>
          </a:p>
          <a:p>
            <a:pPr algn="r"/>
            <a:endParaRPr lang="ru-RU" sz="1200" b="1">
              <a:solidFill>
                <a:srgbClr val="FFFF99"/>
              </a:solidFill>
              <a:latin typeface="Cambria" pitchFamily="18" charset="0"/>
            </a:endParaRPr>
          </a:p>
          <a:p>
            <a:pPr algn="r"/>
            <a:r>
              <a:rPr lang="bg-BG" sz="1200" b="1">
                <a:solidFill>
                  <a:srgbClr val="FFFF99"/>
                </a:solidFill>
                <a:latin typeface="Cambria" pitchFamily="18" charset="0"/>
              </a:rPr>
              <a:t>гр. София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bg-BG" dirty="0"/>
              <a:t>Неизпълнени условия, предвидени в материалния закон</a:t>
            </a:r>
          </a:p>
          <a:p>
            <a:pPr lvl="0"/>
            <a:r>
              <a:rPr lang="bg-BG" dirty="0"/>
              <a:t>т.е. неизпълнението е ясно, отделно от доказателствата</a:t>
            </a:r>
          </a:p>
          <a:p>
            <a:pPr lvl="1"/>
            <a:r>
              <a:rPr lang="bg-BG" dirty="0"/>
              <a:t>доказателствата се оказват фалшиви/ фалшифицирани </a:t>
            </a:r>
          </a:p>
          <a:p>
            <a:r>
              <a:rPr lang="bg-BG" dirty="0" smtClean="0"/>
              <a:t>Не </a:t>
            </a:r>
            <a:r>
              <a:rPr lang="bg-BG" dirty="0"/>
              <a:t>се допуска освобождаване/ приспадане, освен ако не се докаже добросъвестност</a:t>
            </a:r>
          </a:p>
          <a:p>
            <a:pPr lvl="0"/>
            <a:r>
              <a:rPr lang="bg-BG" dirty="0" err="1"/>
              <a:t>Доказателствената</a:t>
            </a:r>
            <a:r>
              <a:rPr lang="bg-BG" dirty="0"/>
              <a:t> тежест се носи основно от данъчнозадълженото лице: </a:t>
            </a:r>
          </a:p>
          <a:p>
            <a:pPr>
              <a:buNone/>
            </a:pPr>
            <a:endParaRPr lang="bg-BG" dirty="0"/>
          </a:p>
          <a:p>
            <a:pPr lvl="0"/>
            <a:r>
              <a:rPr lang="bg-BG" dirty="0"/>
              <a:t>С грижа на добър търговец -положени усилия за събиране на информация при налични индикации за измами (</a:t>
            </a:r>
            <a:r>
              <a:rPr lang="bg-BG" dirty="0" err="1"/>
              <a:t>Mahageben</a:t>
            </a:r>
            <a:r>
              <a:rPr lang="bg-BG" dirty="0"/>
              <a:t>, C-80/11), напр. </a:t>
            </a:r>
          </a:p>
          <a:p>
            <a:pPr>
              <a:buNone/>
            </a:pPr>
            <a:r>
              <a:rPr lang="bg-BG" dirty="0" smtClean="0"/>
              <a:t>-</a:t>
            </a:r>
            <a:r>
              <a:rPr lang="bg-BG" dirty="0"/>
              <a:t>Прекалено ниска цена</a:t>
            </a:r>
          </a:p>
          <a:p>
            <a:pPr>
              <a:buNone/>
            </a:pPr>
            <a:r>
              <a:rPr lang="bg-BG" dirty="0" smtClean="0"/>
              <a:t>-</a:t>
            </a:r>
            <a:r>
              <a:rPr lang="bg-BG" dirty="0"/>
              <a:t>Начин на получаване на стоката</a:t>
            </a:r>
          </a:p>
          <a:p>
            <a:pPr>
              <a:buNone/>
            </a:pPr>
            <a:r>
              <a:rPr lang="bg-BG" dirty="0" smtClean="0"/>
              <a:t>-</a:t>
            </a:r>
            <a:r>
              <a:rPr lang="bg-BG" dirty="0"/>
              <a:t>Странен адрес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018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bg-BG" dirty="0"/>
              <a:t>Недобросъвестност = извършване на измама и „притежаване на информация за такава или възможност за получаване на информация”</a:t>
            </a:r>
          </a:p>
          <a:p>
            <a:pPr lvl="0"/>
            <a:r>
              <a:rPr lang="bg-BG" b="1" dirty="0"/>
              <a:t>Установява се предвид обективните фактори:</a:t>
            </a:r>
            <a:r>
              <a:rPr lang="bg-BG" dirty="0"/>
              <a:t> </a:t>
            </a:r>
          </a:p>
          <a:p>
            <a:r>
              <a:rPr lang="bg-BG" dirty="0"/>
              <a:t>-	До данъчнозадълженото лице е достигнала информация, на базата на която всеки предприемач логично би заключил, че се извършва измама.</a:t>
            </a:r>
          </a:p>
          <a:p>
            <a:pPr lvl="0"/>
            <a:r>
              <a:rPr lang="bg-BG" dirty="0"/>
              <a:t>Данъчнозадълженото лице не разполага с информация, но би следвало да е събрало такава, ако е подходило с грижата на добър търговец. </a:t>
            </a:r>
          </a:p>
          <a:p>
            <a:r>
              <a:rPr lang="bg-BG" dirty="0"/>
              <a:t>Зависи от конкретния случай (напр. когато става въпрос за машина за натрошаване на камъни вероятността за измама с ДДС е по-малка, отколкото при мобилните телефони)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8898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/>
          <a:lstStyle/>
          <a:p>
            <a:r>
              <a:rPr lang="bg-BG" dirty="0" err="1" smtClean="0"/>
              <a:t>Вътреобщностна</a:t>
            </a:r>
            <a:r>
              <a:rPr lang="bg-BG" dirty="0" smtClean="0"/>
              <a:t> доставка-чл.7 от ЗДДС</a:t>
            </a:r>
          </a:p>
          <a:p>
            <a:r>
              <a:rPr lang="bg-BG" dirty="0" smtClean="0"/>
              <a:t>Видове,разграничения</a:t>
            </a:r>
          </a:p>
          <a:p>
            <a:r>
              <a:rPr lang="bg-BG" dirty="0" smtClean="0"/>
              <a:t>Доказване-чл.45 ППЗДДС</a:t>
            </a:r>
          </a:p>
          <a:p>
            <a:r>
              <a:rPr lang="bg-BG" dirty="0" err="1" smtClean="0"/>
              <a:t>Вътреобщностно</a:t>
            </a:r>
            <a:r>
              <a:rPr lang="bg-BG" dirty="0" smtClean="0"/>
              <a:t> придобиване-чл.13 ЗДДС</a:t>
            </a:r>
          </a:p>
          <a:p>
            <a:r>
              <a:rPr lang="bg-BG" dirty="0" smtClean="0"/>
              <a:t>Видове,разграничения</a:t>
            </a:r>
          </a:p>
          <a:p>
            <a:r>
              <a:rPr lang="bg-BG" dirty="0" smtClean="0"/>
              <a:t>Доказване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458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071389"/>
            <a:ext cx="8229600" cy="4525963"/>
          </a:xfrm>
        </p:spPr>
        <p:txBody>
          <a:bodyPr/>
          <a:lstStyle/>
          <a:p>
            <a:r>
              <a:rPr lang="bg-BG" dirty="0" smtClean="0"/>
              <a:t>Необходимост от създаване на системата VIES</a:t>
            </a:r>
          </a:p>
          <a:p>
            <a:r>
              <a:rPr lang="bg-BG" dirty="0" smtClean="0"/>
              <a:t>Обща характеристика</a:t>
            </a:r>
          </a:p>
          <a:p>
            <a:r>
              <a:rPr lang="bg-BG" dirty="0" smtClean="0"/>
              <a:t>Механизъм на действие</a:t>
            </a:r>
          </a:p>
          <a:p>
            <a:r>
              <a:rPr lang="bg-BG" dirty="0" smtClean="0"/>
              <a:t>Общи правила за подаване на VIES декларации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bg-BG" dirty="0" smtClean="0"/>
              <a:t>Доставки на стоки-място на изпълнение</a:t>
            </a:r>
          </a:p>
          <a:p>
            <a:r>
              <a:rPr lang="ru-RU" dirty="0"/>
              <a:t>Доставки на стоки, </a:t>
            </a:r>
            <a:r>
              <a:rPr lang="ru-RU" dirty="0" err="1"/>
              <a:t>които</a:t>
            </a:r>
            <a:r>
              <a:rPr lang="ru-RU" dirty="0"/>
              <a:t> се </a:t>
            </a:r>
            <a:r>
              <a:rPr lang="ru-RU" dirty="0" err="1"/>
              <a:t>изпращат</a:t>
            </a:r>
            <a:r>
              <a:rPr lang="ru-RU" dirty="0"/>
              <a:t> или </a:t>
            </a:r>
            <a:r>
              <a:rPr lang="ru-RU" dirty="0" err="1"/>
              <a:t>превозват</a:t>
            </a:r>
            <a:r>
              <a:rPr lang="ru-RU" dirty="0"/>
              <a:t> от </a:t>
            </a:r>
            <a:r>
              <a:rPr lang="ru-RU" dirty="0" err="1"/>
              <a:t>територията</a:t>
            </a:r>
            <a:r>
              <a:rPr lang="ru-RU" dirty="0"/>
              <a:t> на </a:t>
            </a:r>
            <a:r>
              <a:rPr lang="ru-RU" dirty="0" err="1"/>
              <a:t>страната</a:t>
            </a:r>
            <a:r>
              <a:rPr lang="ru-RU" dirty="0"/>
              <a:t> до </a:t>
            </a:r>
            <a:r>
              <a:rPr lang="ru-RU" dirty="0" err="1"/>
              <a:t>трета</a:t>
            </a:r>
            <a:r>
              <a:rPr lang="ru-RU" dirty="0"/>
              <a:t> страна или </a:t>
            </a:r>
            <a:r>
              <a:rPr lang="ru-RU" dirty="0" err="1" smtClean="0"/>
              <a:t>територия</a:t>
            </a:r>
            <a:r>
              <a:rPr lang="ru-RU" dirty="0" smtClean="0"/>
              <a:t>; </a:t>
            </a:r>
            <a:r>
              <a:rPr lang="ru-RU" dirty="0"/>
              <a:t/>
            </a:r>
            <a:br>
              <a:rPr lang="ru-RU" dirty="0"/>
            </a:br>
            <a:r>
              <a:rPr lang="bg-BG" dirty="0" err="1" smtClean="0"/>
              <a:t>Извънобщностни</a:t>
            </a:r>
            <a:r>
              <a:rPr lang="bg-BG" dirty="0" smtClean="0"/>
              <a:t> операции</a:t>
            </a:r>
          </a:p>
          <a:p>
            <a:r>
              <a:rPr lang="bg-BG" dirty="0" smtClean="0"/>
              <a:t>Данъчен режим на ВОД</a:t>
            </a:r>
          </a:p>
          <a:p>
            <a:r>
              <a:rPr lang="bg-BG" dirty="0"/>
              <a:t>Документи, удостоверяващи извършването на ВОД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738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99381"/>
            <a:ext cx="8229600" cy="4525963"/>
          </a:xfrm>
        </p:spPr>
        <p:txBody>
          <a:bodyPr/>
          <a:lstStyle/>
          <a:p>
            <a:r>
              <a:rPr lang="bg-BG" dirty="0" smtClean="0"/>
              <a:t>Видове ВОП</a:t>
            </a:r>
          </a:p>
          <a:p>
            <a:r>
              <a:rPr lang="bg-BG" dirty="0" smtClean="0"/>
              <a:t>Разграничения</a:t>
            </a:r>
          </a:p>
          <a:p>
            <a:r>
              <a:rPr lang="bg-BG" dirty="0"/>
              <a:t>Условия за наличието на ВОП на стоки, различни от нови превозни средства и  акцизни стоки</a:t>
            </a:r>
          </a:p>
          <a:p>
            <a:r>
              <a:rPr lang="bg-BG" dirty="0"/>
              <a:t>Данъчен режим на </a:t>
            </a:r>
            <a:r>
              <a:rPr lang="bg-BG" dirty="0" smtClean="0"/>
              <a:t>ВОП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458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071389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bg-BG" dirty="0" smtClean="0"/>
              <a:t>Решения на СЕС-</a:t>
            </a:r>
          </a:p>
          <a:p>
            <a:pPr lvl="0"/>
            <a:r>
              <a:rPr lang="bg-BG" dirty="0" smtClean="0"/>
              <a:t> </a:t>
            </a:r>
            <a:r>
              <a:rPr lang="bg-BG" dirty="0" err="1"/>
              <a:t>Teleos</a:t>
            </a:r>
            <a:r>
              <a:rPr lang="bg-BG" dirty="0"/>
              <a:t> (C-409/04), </a:t>
            </a:r>
            <a:r>
              <a:rPr lang="bg-BG" dirty="0" err="1"/>
              <a:t>Collée</a:t>
            </a:r>
            <a:r>
              <a:rPr lang="bg-BG" dirty="0"/>
              <a:t> (C-146/05), </a:t>
            </a:r>
            <a:r>
              <a:rPr lang="bg-BG" dirty="0" err="1"/>
              <a:t>Mecsek-Gabona</a:t>
            </a:r>
            <a:r>
              <a:rPr lang="bg-BG" dirty="0"/>
              <a:t> (C-273/11) и VSTR (C-587/10) →</a:t>
            </a:r>
          </a:p>
          <a:p>
            <a:pPr lvl="0"/>
            <a:r>
              <a:rPr lang="bg-BG" dirty="0" err="1"/>
              <a:t>вътреобщностните</a:t>
            </a:r>
            <a:r>
              <a:rPr lang="bg-BG" dirty="0"/>
              <a:t> доставки </a:t>
            </a:r>
            <a:r>
              <a:rPr lang="bg-BG" dirty="0" smtClean="0"/>
              <a:t>са </a:t>
            </a:r>
            <a:r>
              <a:rPr lang="bg-BG" dirty="0"/>
              <a:t>обективни по своята същност</a:t>
            </a:r>
          </a:p>
          <a:p>
            <a:pPr lvl="0"/>
            <a:r>
              <a:rPr lang="bg-BG" dirty="0"/>
              <a:t> прилага се без оглед на целите или резултатите от транзакцията </a:t>
            </a:r>
          </a:p>
          <a:p>
            <a:pPr lvl="0"/>
            <a:r>
              <a:rPr lang="bg-BG" dirty="0"/>
              <a:t>“Освен изискванията, свързани с капацитета на данъчнозадълженото лице, с прехвърлянето на правото за разпореждане със стоките и за физическото придвижване на стоките, по отношение на класификацията на транзакцията като </a:t>
            </a:r>
            <a:r>
              <a:rPr lang="bg-BG" dirty="0" err="1"/>
              <a:t>вътреобщностна</a:t>
            </a:r>
            <a:r>
              <a:rPr lang="bg-BG" dirty="0"/>
              <a:t> доставка или придобиване на стоки не могат да бъдат прилагани други изисквания, (…)”</a:t>
            </a:r>
          </a:p>
          <a:p>
            <a:r>
              <a:rPr lang="bg-BG" dirty="0"/>
              <a:t>(VSTR </a:t>
            </a:r>
            <a:r>
              <a:rPr lang="bg-BG" dirty="0" err="1"/>
              <a:t>пар</a:t>
            </a:r>
            <a:r>
              <a:rPr lang="bg-BG" dirty="0"/>
              <a:t>. 30)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g-BG" dirty="0"/>
              <a:t>Мерките срещу избягване на данъчното облагане не могат да бъдат по-всеобхватни от степента, необходима за постигане на целите им  </a:t>
            </a:r>
          </a:p>
          <a:p>
            <a:pPr lvl="0"/>
            <a:r>
              <a:rPr lang="bg-BG" dirty="0"/>
              <a:t>Но</a:t>
            </a:r>
          </a:p>
          <a:p>
            <a:pPr lvl="0"/>
            <a:r>
              <a:rPr lang="bg-BG" dirty="0"/>
              <a:t>	Държавите членки имат възможността да въведат изискването за предоставяне на идентификационния номер по ДДС на получателя </a:t>
            </a:r>
          </a:p>
          <a:p>
            <a:pPr lvl="0"/>
            <a:r>
              <a:rPr lang="en-US" dirty="0"/>
              <a:t>			</a:t>
            </a:r>
            <a:r>
              <a:rPr lang="bg-BG" dirty="0" smtClean="0"/>
              <a:t>/</a:t>
            </a:r>
            <a:r>
              <a:rPr lang="bg-BG" dirty="0" err="1" smtClean="0"/>
              <a:t>Collée</a:t>
            </a:r>
            <a:r>
              <a:rPr lang="bg-BG" dirty="0"/>
              <a:t>, </a:t>
            </a:r>
            <a:r>
              <a:rPr lang="bg-BG" dirty="0" smtClean="0"/>
              <a:t>VSTR/</a:t>
            </a:r>
            <a:endParaRPr lang="bg-BG" dirty="0"/>
          </a:p>
          <a:p>
            <a:r>
              <a:rPr lang="bg-BG" dirty="0"/>
              <a:t>Изискването за предоставяне на регистрация по ДДС е </a:t>
            </a:r>
            <a:r>
              <a:rPr lang="bg-BG" i="1" dirty="0"/>
              <a:t>формално изискване. </a:t>
            </a:r>
            <a:r>
              <a:rPr lang="bg-BG" dirty="0"/>
              <a:t>То не може да отмени правото на освобождаване в случаите, когато са удовлетворени условията според материалния закон, касаещи определението за </a:t>
            </a:r>
            <a:r>
              <a:rPr lang="bg-BG" dirty="0" err="1"/>
              <a:t>вътреобщностна</a:t>
            </a:r>
            <a:r>
              <a:rPr lang="bg-BG" dirty="0"/>
              <a:t> сделка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bg-BG" dirty="0"/>
              <a:t>→ </a:t>
            </a:r>
            <a:r>
              <a:rPr lang="bg-BG" dirty="0" err="1"/>
              <a:t>доказателствената</a:t>
            </a:r>
            <a:r>
              <a:rPr lang="bg-BG" dirty="0"/>
              <a:t> тежест се носи от доставчика</a:t>
            </a:r>
          </a:p>
          <a:p>
            <a:pPr lvl="0"/>
            <a:r>
              <a:rPr lang="bg-BG" b="1" dirty="0" smtClean="0"/>
              <a:t>Формалните </a:t>
            </a:r>
            <a:r>
              <a:rPr lang="bg-BG" b="1" dirty="0"/>
              <a:t>критерии </a:t>
            </a:r>
            <a:r>
              <a:rPr lang="bg-BG" dirty="0"/>
              <a:t>(регистрация по ДДС, притежание на лиценз за упражняване на стопанска дейност) </a:t>
            </a:r>
            <a:r>
              <a:rPr lang="bg-BG" b="1" dirty="0"/>
              <a:t>нямат преимущество пред условията според материалното право </a:t>
            </a:r>
            <a:r>
              <a:rPr lang="bg-BG" dirty="0"/>
              <a:t>(ползване за облагаеми сделки, транспорт до друга държава членка)</a:t>
            </a:r>
          </a:p>
          <a:p>
            <a:pPr lvl="0"/>
            <a:r>
              <a:rPr lang="bg-BG" dirty="0" smtClean="0"/>
              <a:t>(</a:t>
            </a:r>
            <a:r>
              <a:rPr lang="bg-BG" dirty="0" err="1"/>
              <a:t>Тот</a:t>
            </a:r>
            <a:r>
              <a:rPr lang="bg-BG" dirty="0"/>
              <a:t>, C-324/11, </a:t>
            </a:r>
            <a:r>
              <a:rPr lang="bg-BG" dirty="0" err="1"/>
              <a:t>Данковски</a:t>
            </a:r>
            <a:r>
              <a:rPr lang="bg-BG" dirty="0"/>
              <a:t>, C-438/09, VSTR, C-587/10)</a:t>
            </a:r>
          </a:p>
          <a:p>
            <a:endParaRPr lang="bg-B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018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err="1" smtClean="0"/>
              <a:t>Вътреобщностни</a:t>
            </a:r>
            <a:r>
              <a:rPr lang="bg-BG" dirty="0" smtClean="0"/>
              <a:t> доставки и придобивания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bg-BG" b="1" dirty="0"/>
              <a:t>Изпълнени условия, предвидени в материалния закон</a:t>
            </a:r>
            <a:r>
              <a:rPr lang="bg-BG" dirty="0"/>
              <a:t> </a:t>
            </a:r>
          </a:p>
          <a:p>
            <a:pPr lvl="0"/>
            <a:r>
              <a:rPr lang="bg-BG" dirty="0"/>
              <a:t>т.е. стоките са доставени + транспортирани  (+ получател е придобиващото лице)</a:t>
            </a:r>
          </a:p>
          <a:p>
            <a:pPr lvl="0"/>
            <a:r>
              <a:rPr lang="bg-BG" dirty="0"/>
              <a:t>т.е. стоките или услугите са ползвани за облагаеми сделки + са предоставени от данъчнозадължено лице (+ фактура?) </a:t>
            </a:r>
          </a:p>
          <a:p>
            <a:r>
              <a:rPr lang="bg-BG" dirty="0"/>
              <a:t>	Освобождаване/ приспадане, освен когато </a:t>
            </a:r>
            <a:r>
              <a:rPr lang="bg-BG" dirty="0" smtClean="0"/>
              <a:t>…</a:t>
            </a:r>
            <a:endParaRPr lang="bg-BG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422</Words>
  <Application>Microsoft Office PowerPoint</Application>
  <PresentationFormat>Презентация на цял екран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11</vt:i4>
      </vt:variant>
    </vt:vector>
  </HeadingPairs>
  <TitlesOfParts>
    <vt:vector size="12" baseType="lpstr">
      <vt:lpstr>Office тема</vt:lpstr>
      <vt:lpstr>Слайд 1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  <vt:lpstr>Вътреобщностни доставки и придобивания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Вътреобщностни доставки и придобивания</dc:title>
  <dc:creator>Niki</dc:creator>
  <cp:lastModifiedBy>S</cp:lastModifiedBy>
  <cp:revision>19</cp:revision>
  <dcterms:created xsi:type="dcterms:W3CDTF">2014-09-08T08:51:15Z</dcterms:created>
  <dcterms:modified xsi:type="dcterms:W3CDTF">2014-09-15T16:36:32Z</dcterms:modified>
</cp:coreProperties>
</file>