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794500" cy="99314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14"/>
      </p:cViewPr>
      <p:guideLst>
        <p:guide orient="horz" pos="3128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3E9A9-F99A-471D-8845-70F2A8F101FB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6C64C-4646-4348-BE54-9D14F383051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1AE8A-0F30-4BA1-8A12-992AE3EBD0FC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Rectangle 15"/>
          <p:cNvSpPr/>
          <p:nvPr userDrawn="1"/>
        </p:nvSpPr>
        <p:spPr>
          <a:xfrm>
            <a:off x="5700713" y="1336675"/>
            <a:ext cx="3427412" cy="4311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  <p:sp>
        <p:nvSpPr>
          <p:cNvPr id="8" name="Rectangle 16"/>
          <p:cNvSpPr/>
          <p:nvPr userDrawn="1"/>
        </p:nvSpPr>
        <p:spPr>
          <a:xfrm>
            <a:off x="20638" y="5649913"/>
            <a:ext cx="4619625" cy="11969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cap="small" dirty="0"/>
              <a:t>Този документ е създаден в рамките на проект „</a:t>
            </a:r>
            <a:r>
              <a:rPr lang="bg-BG" sz="800" cap="small" dirty="0"/>
              <a:t>Повишаване на компетентността на съдии, съдебни </a:t>
            </a:r>
            <a:r>
              <a:rPr lang="bg-BG" sz="800" cap="small" dirty="0" err="1"/>
              <a:t>помощници</a:t>
            </a:r>
            <a:r>
              <a:rPr lang="bg-BG" sz="800" cap="small" dirty="0"/>
              <a:t> и съдебни служители от ВАС и административните съдилища</a:t>
            </a:r>
            <a:r>
              <a:rPr lang="ru-RU" sz="800" cap="small" dirty="0"/>
              <a:t>”, Договор № </a:t>
            </a:r>
            <a:r>
              <a:rPr lang="bg-BG" sz="800" cap="small" dirty="0"/>
              <a:t>1</a:t>
            </a:r>
            <a:r>
              <a:rPr lang="en-US" sz="800" cap="small" dirty="0"/>
              <a:t>3</a:t>
            </a:r>
            <a:r>
              <a:rPr lang="bg-BG" sz="800" cap="small" dirty="0"/>
              <a:t>-</a:t>
            </a:r>
            <a:r>
              <a:rPr lang="en-US" sz="800" cap="small" dirty="0"/>
              <a:t>24</a:t>
            </a:r>
            <a:r>
              <a:rPr lang="bg-BG" sz="800" cap="small" dirty="0"/>
              <a:t>-</a:t>
            </a:r>
            <a:r>
              <a:rPr lang="en-US" sz="800" cap="small" dirty="0"/>
              <a:t>2</a:t>
            </a:r>
            <a:r>
              <a:rPr lang="bg-BG" sz="800" cap="small" dirty="0"/>
              <a:t>/</a:t>
            </a:r>
            <a:r>
              <a:rPr lang="en-US" sz="800" cap="small" dirty="0"/>
              <a:t>10</a:t>
            </a:r>
            <a:r>
              <a:rPr lang="bg-BG" sz="800" cap="small" dirty="0"/>
              <a:t>.0</a:t>
            </a:r>
            <a:r>
              <a:rPr lang="en-US" sz="800" cap="small" dirty="0"/>
              <a:t>9</a:t>
            </a:r>
            <a:r>
              <a:rPr lang="bg-BG" sz="800" cap="small" dirty="0"/>
              <a:t>.201</a:t>
            </a:r>
            <a:r>
              <a:rPr lang="en-US" sz="800" cap="small" dirty="0"/>
              <a:t>3 </a:t>
            </a:r>
            <a:r>
              <a:rPr lang="ru-RU" sz="800" cap="small" dirty="0"/>
              <a:t>г., </a:t>
            </a:r>
            <a:r>
              <a:rPr lang="bg-BG" sz="800" cap="small" dirty="0"/>
              <a:t>финансиран от Оперативна програма „Административен капацитет”, </a:t>
            </a:r>
            <a:r>
              <a:rPr lang="bg-BG" sz="800" cap="small" dirty="0" err="1"/>
              <a:t>съфинансирана</a:t>
            </a:r>
            <a:r>
              <a:rPr lang="bg-BG" sz="800" cap="small" dirty="0"/>
              <a:t> от Европейския съюз чрез Европейския социален фонд</a:t>
            </a:r>
          </a:p>
        </p:txBody>
      </p:sp>
      <p:sp>
        <p:nvSpPr>
          <p:cNvPr id="9" name="Rectangle 17"/>
          <p:cNvSpPr/>
          <p:nvPr userDrawn="1"/>
        </p:nvSpPr>
        <p:spPr>
          <a:xfrm>
            <a:off x="4643438" y="5651500"/>
            <a:ext cx="2232025" cy="1206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  <p:sp>
        <p:nvSpPr>
          <p:cNvPr id="10" name="Rectangle 18"/>
          <p:cNvSpPr/>
          <p:nvPr userDrawn="1"/>
        </p:nvSpPr>
        <p:spPr>
          <a:xfrm>
            <a:off x="6875463" y="5651500"/>
            <a:ext cx="2232025" cy="1206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bg-BG" sz="1100" cap="small" dirty="0">
                <a:latin typeface="Cambria" pitchFamily="18" charset="0"/>
              </a:rPr>
              <a:t> </a:t>
            </a: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</p:txBody>
      </p:sp>
      <p:pic>
        <p:nvPicPr>
          <p:cNvPr id="11" name="Picture 12" descr="http://mezdra.bg/wp-content/uploads/2012/01/OPAK_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115888"/>
            <a:ext cx="2482850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http://www.carlsbergbulgaria.bg/SiteCollectionImages/logo%20ESF_BG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8563" y="125413"/>
            <a:ext cx="155733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http://www.europe.bg/upload/docs/logo_EU_BG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8" y="95250"/>
            <a:ext cx="174307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4"/>
          <p:cNvSpPr/>
          <p:nvPr userDrawn="1"/>
        </p:nvSpPr>
        <p:spPr>
          <a:xfrm>
            <a:off x="20638" y="1347788"/>
            <a:ext cx="5680075" cy="43005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4F7167-2934-43C6-883F-AA921CED7C5E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90034-78D5-4F3E-A37D-FFAC6B4657C0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Rectangle 8"/>
          <p:cNvSpPr/>
          <p:nvPr userDrawn="1"/>
        </p:nvSpPr>
        <p:spPr>
          <a:xfrm>
            <a:off x="34925" y="6396038"/>
            <a:ext cx="73596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Този документ е създаден в рамките на проект „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Повишаване на компетентността на съдии, съдебни </a:t>
            </a:r>
            <a:r>
              <a:rPr lang="bg-BG" sz="800" i="1" cap="small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помощници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и съдебни служители от ВАС и административните съдилища</a:t>
            </a: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”, Договор № 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1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3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24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2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/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10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.0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9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.201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3 </a:t>
            </a: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г., 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финансиран от Оперативна програма „Административен капацитет”, </a:t>
            </a:r>
            <a:r>
              <a:rPr lang="bg-BG" sz="800" i="1" cap="small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съфинансирана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от Европейския съюз чрез Европейския социален фонд</a:t>
            </a:r>
          </a:p>
        </p:txBody>
      </p:sp>
      <p:cxnSp>
        <p:nvCxnSpPr>
          <p:cNvPr id="8" name="Straight Connector 9"/>
          <p:cNvCxnSpPr/>
          <p:nvPr userDrawn="1"/>
        </p:nvCxnSpPr>
        <p:spPr>
          <a:xfrm>
            <a:off x="20638" y="6237288"/>
            <a:ext cx="90519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0"/>
          <p:cNvCxnSpPr/>
          <p:nvPr userDrawn="1"/>
        </p:nvCxnSpPr>
        <p:spPr>
          <a:xfrm>
            <a:off x="34925" y="6308725"/>
            <a:ext cx="9051925" cy="0"/>
          </a:xfrm>
          <a:prstGeom prst="line">
            <a:avLst/>
          </a:prstGeom>
          <a:ln>
            <a:solidFill>
              <a:srgbClr val="F6E508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" name="Picture 12" descr="http://mezdra.bg/wp-content/uploads/2012/01/OPAK_logo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17963" y="95250"/>
            <a:ext cx="14573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http://www.carlsbergbulgaria.bg/SiteCollectionImages/logo%20ESF_BG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51800" y="125413"/>
            <a:ext cx="912813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http://www.europe.bg/upload/docs/logo_EU_BG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7325" y="95250"/>
            <a:ext cx="10223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24128" y="2038196"/>
            <a:ext cx="341987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  <a:defRPr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Развитие на практиката на СЕС относно приспадане на данъка. Реалност на доставките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.</a:t>
            </a:r>
          </a:p>
          <a:p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Дефиниция за данъчен кредит съгласно ЗДДС и Директива 2006/112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bg-BG" sz="2000" b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  <a:p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Условия  на правото на приспадане.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Облагаема доставка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79388" y="1484313"/>
            <a:ext cx="55006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ОБУЧЕНИЕ НА ТЕМА</a:t>
            </a:r>
          </a:p>
          <a:p>
            <a:pPr algn="r"/>
            <a:endParaRPr lang="ru-RU" sz="2000" b="1" dirty="0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„Данъчно национално право.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Практика на Съда на Европейския съюз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по данъчни производства - правен режим на облагането с ДДС. Съотношение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между данъчното облагане и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свободата на движение на стоки,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услуги и капитали. Европейска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акцизна и митническа политика“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43438" y="5661025"/>
            <a:ext cx="2187575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ЛЕКТОР</a:t>
            </a:r>
          </a:p>
          <a:p>
            <a:pPr algn="r"/>
            <a:endParaRPr lang="ru-RU" sz="1200" b="1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Николай Ангелов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875463" y="5668963"/>
            <a:ext cx="2189162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12 – 14.09.2014 г.</a:t>
            </a:r>
          </a:p>
          <a:p>
            <a:pPr algn="r"/>
            <a:endParaRPr lang="ru-RU" sz="1200" b="1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гр. София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1143000"/>
          </a:xfrm>
        </p:spPr>
        <p:txBody>
          <a:bodyPr>
            <a:norm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bg-BG" dirty="0" smtClean="0"/>
              <a:t>Условия за правото на приспадане/продължение/</a:t>
            </a:r>
          </a:p>
          <a:p>
            <a:r>
              <a:rPr lang="bg-BG" dirty="0" smtClean="0"/>
              <a:t>Цели на облагаема дейност</a:t>
            </a:r>
          </a:p>
          <a:p>
            <a:r>
              <a:rPr lang="bg-BG" dirty="0" smtClean="0"/>
              <a:t>Притежание на данъчен документ</a:t>
            </a:r>
          </a:p>
          <a:p>
            <a:r>
              <a:rPr lang="bg-BG" dirty="0" smtClean="0"/>
              <a:t>Реквизити на фактурата  </a:t>
            </a:r>
            <a:endParaRPr lang="bg-B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817835"/>
            <a:ext cx="8229600" cy="1143000"/>
          </a:xfrm>
        </p:spPr>
        <p:txBody>
          <a:bodyPr>
            <a:no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/>
          <a:lstStyle/>
          <a:p>
            <a:r>
              <a:rPr lang="bg-BG" dirty="0" smtClean="0"/>
              <a:t>Данъчно задължено лице</a:t>
            </a:r>
          </a:p>
          <a:p>
            <a:r>
              <a:rPr lang="bg-BG" dirty="0" smtClean="0"/>
              <a:t>Независима икономическа дейност</a:t>
            </a:r>
          </a:p>
          <a:p>
            <a:r>
              <a:rPr lang="bg-BG" dirty="0"/>
              <a:t> </a:t>
            </a:r>
            <a:r>
              <a:rPr lang="bg-BG" dirty="0" smtClean="0"/>
              <a:t>Доставка на стока</a:t>
            </a:r>
          </a:p>
          <a:p>
            <a:r>
              <a:rPr lang="bg-BG" dirty="0" smtClean="0"/>
              <a:t>Доставка на услуга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01811"/>
            <a:ext cx="8229600" cy="1143000"/>
          </a:xfrm>
        </p:spPr>
        <p:txBody>
          <a:bodyPr>
            <a:norm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/>
          </a:bodyPr>
          <a:lstStyle/>
          <a:p>
            <a:r>
              <a:rPr lang="bg-BG" dirty="0" smtClean="0"/>
              <a:t>Принцип на правната сигурност</a:t>
            </a:r>
          </a:p>
          <a:p>
            <a:pPr marL="609600" indent="-609600" algn="just">
              <a:buNone/>
            </a:pPr>
            <a:endParaRPr lang="en-US" dirty="0" smtClean="0"/>
          </a:p>
          <a:p>
            <a:pPr marL="609600" indent="-609600" algn="just">
              <a:buNone/>
            </a:pPr>
            <a:r>
              <a:rPr lang="bg-BG" dirty="0" smtClean="0"/>
              <a:t>Решение по съединени дела С-110/98 до С-147/98, </a:t>
            </a:r>
            <a:r>
              <a:rPr lang="bg-BG" dirty="0" err="1" smtClean="0"/>
              <a:t>Gabalfrisa</a:t>
            </a:r>
            <a:r>
              <a:rPr lang="bg-BG" dirty="0" smtClean="0"/>
              <a:t> SL и други </a:t>
            </a:r>
          </a:p>
          <a:p>
            <a:pPr marL="609600" indent="-609600" algn="just">
              <a:buNone/>
            </a:pPr>
            <a:r>
              <a:rPr lang="bg-BG" dirty="0" smtClean="0"/>
              <a:t>Решение по съединени дела С- 439/04 и С- 440/04, </a:t>
            </a:r>
            <a:r>
              <a:rPr lang="bg-BG" dirty="0" err="1" smtClean="0"/>
              <a:t>Axel</a:t>
            </a:r>
            <a:r>
              <a:rPr lang="bg-BG" dirty="0" smtClean="0"/>
              <a:t> </a:t>
            </a:r>
            <a:r>
              <a:rPr lang="bg-BG" dirty="0" err="1" smtClean="0"/>
              <a:t>Kittel</a:t>
            </a:r>
            <a:r>
              <a:rPr lang="bg-BG" dirty="0" smtClean="0"/>
              <a:t> (C-439/04) и </a:t>
            </a:r>
            <a:r>
              <a:rPr lang="bg-BG" dirty="0" err="1" smtClean="0"/>
              <a:t>Recolta</a:t>
            </a:r>
            <a:r>
              <a:rPr lang="bg-BG" dirty="0" smtClean="0"/>
              <a:t> </a:t>
            </a:r>
            <a:r>
              <a:rPr lang="bg-BG" dirty="0" err="1" smtClean="0"/>
              <a:t>Recycling</a:t>
            </a:r>
            <a:r>
              <a:rPr lang="bg-BG" dirty="0" smtClean="0"/>
              <a:t> SPRL (C-440/04)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01811"/>
            <a:ext cx="8229600" cy="1143000"/>
          </a:xfrm>
        </p:spPr>
        <p:txBody>
          <a:bodyPr>
            <a:norm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r>
              <a:rPr lang="bg-BG" dirty="0" smtClean="0"/>
              <a:t>Защита на оправданите очаквания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endParaRPr lang="en-US" dirty="0" smtClean="0"/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Решение по  дело С-285/11, </a:t>
            </a:r>
            <a:r>
              <a:rPr lang="bg-BG" dirty="0" err="1" smtClean="0"/>
              <a:t>Боник</a:t>
            </a:r>
            <a:r>
              <a:rPr lang="bg-BG" dirty="0" smtClean="0"/>
              <a:t> ЕООД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      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Решение по дело С-324/11, </a:t>
            </a:r>
            <a:r>
              <a:rPr lang="bg-BG" dirty="0" err="1" smtClean="0"/>
              <a:t>Gábor</a:t>
            </a:r>
            <a:r>
              <a:rPr lang="bg-BG" dirty="0" smtClean="0"/>
              <a:t> </a:t>
            </a:r>
            <a:r>
              <a:rPr lang="bg-BG" dirty="0" err="1" smtClean="0"/>
              <a:t>Tóth</a:t>
            </a:r>
            <a:r>
              <a:rPr lang="bg-BG" dirty="0" smtClean="0"/>
              <a:t> 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endParaRPr lang="bg-BG" dirty="0" smtClean="0"/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Определение по дело С-572/11, “Мениджърски бизнес решения”ООД</a:t>
            </a:r>
            <a:endParaRPr lang="bg-B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43000"/>
          </a:xfrm>
        </p:spPr>
        <p:txBody>
          <a:bodyPr>
            <a:no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071389"/>
            <a:ext cx="8229600" cy="4525963"/>
          </a:xfrm>
        </p:spPr>
        <p:txBody>
          <a:bodyPr/>
          <a:lstStyle/>
          <a:p>
            <a:r>
              <a:rPr lang="bg-BG" dirty="0" smtClean="0"/>
              <a:t>Изискването за реалност на доставките и добросъвестност през призмата на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en-US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Решение по дело С-138/12, “</a:t>
            </a:r>
            <a:r>
              <a:rPr lang="bg-BG" dirty="0" err="1" smtClean="0"/>
              <a:t>Руседеспред</a:t>
            </a:r>
            <a:r>
              <a:rPr lang="bg-BG" dirty="0" smtClean="0"/>
              <a:t>”ООД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bg-BG" dirty="0" smtClean="0"/>
              <a:t>Решение по съединени дела С-80/11 и С-142/11,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bg-BG" dirty="0" err="1" smtClean="0"/>
              <a:t>Mahagében</a:t>
            </a:r>
            <a:r>
              <a:rPr lang="bg-BG" dirty="0" smtClean="0"/>
              <a:t> </a:t>
            </a:r>
            <a:r>
              <a:rPr lang="bg-BG" dirty="0" err="1" smtClean="0"/>
              <a:t>Kft</a:t>
            </a:r>
            <a:r>
              <a:rPr lang="bg-BG" dirty="0" smtClean="0"/>
              <a:t> (C-80/11) </a:t>
            </a:r>
            <a:r>
              <a:rPr lang="bg-BG" dirty="0" err="1" smtClean="0"/>
              <a:t>Péter</a:t>
            </a:r>
            <a:r>
              <a:rPr lang="bg-BG" dirty="0" smtClean="0"/>
              <a:t> </a:t>
            </a:r>
            <a:r>
              <a:rPr lang="bg-BG" dirty="0" err="1" smtClean="0"/>
              <a:t>Dávid</a:t>
            </a:r>
            <a:r>
              <a:rPr lang="bg-BG" dirty="0" smtClean="0"/>
              <a:t> (C-142/11)</a:t>
            </a:r>
            <a:endParaRPr lang="bg-B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889843"/>
            <a:ext cx="8229600" cy="1143000"/>
          </a:xfrm>
        </p:spPr>
        <p:txBody>
          <a:bodyPr>
            <a:no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/>
          <a:lstStyle/>
          <a:p>
            <a:r>
              <a:rPr lang="bg-BG" dirty="0" smtClean="0"/>
              <a:t>Данъчен неутралитет</a:t>
            </a:r>
          </a:p>
          <a:p>
            <a:pPr marL="609600" indent="-609600">
              <a:buFont typeface="Wingdings" pitchFamily="2" charset="2"/>
              <a:buNone/>
            </a:pPr>
            <a:endParaRPr lang="en-US" dirty="0" smtClean="0"/>
          </a:p>
          <a:p>
            <a:pPr marL="609600" indent="-609600">
              <a:buFont typeface="Wingdings" pitchFamily="2" charset="2"/>
              <a:buNone/>
            </a:pPr>
            <a:r>
              <a:rPr lang="bg-BG" dirty="0" smtClean="0"/>
              <a:t>Решение по дело С-642/11, “Строй транс”ЕООД/решения на ВАС </a:t>
            </a:r>
            <a:r>
              <a:rPr lang="ru-RU" dirty="0"/>
              <a:t>по </a:t>
            </a:r>
            <a:r>
              <a:rPr lang="ru-RU" dirty="0" err="1"/>
              <a:t>адм</a:t>
            </a:r>
            <a:r>
              <a:rPr lang="ru-RU" dirty="0"/>
              <a:t>. дела № 4989/2011 г., № 14642/2010 г., № 10473/2011 г. и № 9479/2011 г</a:t>
            </a:r>
            <a:r>
              <a:rPr lang="ru-RU" dirty="0" smtClean="0"/>
              <a:t>./</a:t>
            </a:r>
            <a:endParaRPr lang="bg-BG" dirty="0" smtClean="0"/>
          </a:p>
          <a:p>
            <a:pPr marL="609600" indent="-609600">
              <a:buFont typeface="Wingdings" pitchFamily="2" charset="2"/>
              <a:buNone/>
            </a:pPr>
            <a:r>
              <a:rPr lang="bg-BG" dirty="0" smtClean="0"/>
              <a:t>Решение по дело С-643/11, “ЛВК-56”ЕООД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961851"/>
            <a:ext cx="8229600" cy="1143000"/>
          </a:xfrm>
        </p:spPr>
        <p:txBody>
          <a:bodyPr>
            <a:no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287413"/>
            <a:ext cx="8229600" cy="4525963"/>
          </a:xfrm>
        </p:spPr>
        <p:txBody>
          <a:bodyPr/>
          <a:lstStyle/>
          <a:p>
            <a:r>
              <a:rPr lang="bg-BG" dirty="0" smtClean="0"/>
              <a:t>Реалност на доставките на  услуги: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bg-BG" dirty="0" smtClean="0"/>
              <a:t>Решение на СЕС от 13,02,2014г по дело С-18/2013г-Макс Пен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033859"/>
            <a:ext cx="8229600" cy="1143000"/>
          </a:xfrm>
        </p:spPr>
        <p:txBody>
          <a:bodyPr>
            <a:noAutofit/>
          </a:bodyPr>
          <a:lstStyle/>
          <a:p>
            <a:r>
              <a:rPr lang="bg-BG" sz="3000" dirty="0" smtClean="0"/>
              <a:t>Развитие на практиката на СЕС относно приспадане на данъка. Реалност на доставките</a:t>
            </a:r>
            <a:endParaRPr lang="bg-BG" sz="3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359421"/>
            <a:ext cx="8229600" cy="4525963"/>
          </a:xfrm>
        </p:spPr>
        <p:txBody>
          <a:bodyPr/>
          <a:lstStyle/>
          <a:p>
            <a:r>
              <a:rPr lang="bg-BG" dirty="0" smtClean="0"/>
              <a:t>Реалност на доставките на  стоки: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bg-BG" dirty="0" smtClean="0"/>
              <a:t>Решение на СЕС от 13,03,2014г по дело С-107/2013г-Фирин</a:t>
            </a:r>
            <a:endParaRPr lang="bg-BG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393</Words>
  <Application>Microsoft Office PowerPoint</Application>
  <PresentationFormat>Презентация на цял екран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9</vt:i4>
      </vt:variant>
    </vt:vector>
  </HeadingPairs>
  <TitlesOfParts>
    <vt:vector size="10" baseType="lpstr">
      <vt:lpstr>Office тема</vt:lpstr>
      <vt:lpstr>Слайд 1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  <vt:lpstr>Развитие на практиката на СЕС относно приспадане на данъка. Реалност на доставките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на практиката на СЕС относно приспадане на данъка. Реалност на доставките</dc:title>
  <dc:creator>Niki</dc:creator>
  <cp:lastModifiedBy>S</cp:lastModifiedBy>
  <cp:revision>7</cp:revision>
  <dcterms:created xsi:type="dcterms:W3CDTF">2014-09-08T08:20:55Z</dcterms:created>
  <dcterms:modified xsi:type="dcterms:W3CDTF">2014-09-15T16:36:30Z</dcterms:modified>
</cp:coreProperties>
</file>